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8" r:id="rId2"/>
    <p:sldMasterId id="2147483860" r:id="rId3"/>
  </p:sldMasterIdLst>
  <p:sldIdLst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78D0-FF3C-4DC3-A3A2-EBBAE8AF696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F51F-22B2-439D-83BF-D2969DE91E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6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85225" cy="4431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effectLst/>
                <a:latin typeface="Times New Roman" pitchFamily="18" charset="0"/>
              </a:rPr>
              <a:t>Основные понятия горной квалиметрии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169988"/>
            <a:ext cx="8715375" cy="4973637"/>
          </a:xfrm>
          <a:noFill/>
          <a:ln/>
        </p:spPr>
        <p:txBody>
          <a:bodyPr>
            <a:normAutofit/>
          </a:bodyPr>
          <a:lstStyle/>
          <a:p>
            <a:pPr marL="0" indent="540000" algn="just">
              <a:buFontTx/>
              <a:buNone/>
            </a:pPr>
            <a:r>
              <a:rPr lang="ru-RU" b="1" u="sng" dirty="0">
                <a:latin typeface="Times New Roman" pitchFamily="18" charset="0"/>
              </a:rPr>
              <a:t>Горная квалиметрия</a:t>
            </a:r>
            <a:r>
              <a:rPr lang="ru-RU" dirty="0">
                <a:latin typeface="Times New Roman" pitchFamily="18" charset="0"/>
              </a:rPr>
              <a:t> составляет область знаний о методах количественной оценки качества продукции горного производства, его сырьевой базы, а также технологий добычи и переработки полезных ископаемых.</a:t>
            </a:r>
          </a:p>
          <a:p>
            <a:pPr marL="0" indent="540000" algn="just">
              <a:buFontTx/>
              <a:buNone/>
            </a:pPr>
            <a:r>
              <a:rPr lang="ru-RU" b="1" u="sng" dirty="0">
                <a:latin typeface="Times New Roman" pitchFamily="18" charset="0"/>
              </a:rPr>
              <a:t>Качество продукции горного производства</a:t>
            </a:r>
            <a:r>
              <a:rPr lang="ru-RU" dirty="0">
                <a:latin typeface="Times New Roman" pitchFamily="18" charset="0"/>
              </a:rPr>
              <a:t> представляет собой совокупность свойств добытого минерального продукта, обусловливающих пригодность его использования в виде сырья, а также для эксплуатации или потребления.</a:t>
            </a:r>
            <a:endParaRPr lang="ru-RU" u="sng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208588" y="0"/>
            <a:ext cx="3935412" cy="4431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dirty="0">
                <a:effectLst/>
                <a:latin typeface="Times New Roman" pitchFamily="18" charset="0"/>
              </a:rPr>
              <a:t>Основные </a:t>
            </a:r>
            <a:r>
              <a:rPr lang="ru-RU" sz="3200" dirty="0" smtClean="0">
                <a:effectLst/>
                <a:latin typeface="Times New Roman" pitchFamily="18" charset="0"/>
              </a:rPr>
              <a:t>понятия</a:t>
            </a:r>
            <a:r>
              <a:rPr sz="3200" smtClean="0">
                <a:effectLst/>
                <a:latin typeface="Times New Roman" pitchFamily="18" charset="0"/>
              </a:rPr>
              <a:t> </a:t>
            </a:r>
            <a:endParaRPr lang="ru-RU" sz="3200" dirty="0">
              <a:effectLst/>
              <a:latin typeface="Times New Roman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765175"/>
            <a:ext cx="8785225" cy="5478423"/>
          </a:xfrm>
        </p:spPr>
        <p:txBody>
          <a:bodyPr>
            <a:normAutofit fontScale="92500" lnSpcReduction="10000"/>
          </a:bodyPr>
          <a:lstStyle/>
          <a:p>
            <a:pPr marL="0" indent="540000" algn="just">
              <a:buFontTx/>
              <a:buNone/>
            </a:pPr>
            <a:r>
              <a:rPr lang="ru-RU" sz="2800" dirty="0"/>
              <a:t>Общее выражение качества продукции </a:t>
            </a:r>
            <a:r>
              <a:rPr lang="ru-RU" sz="2800" dirty="0" smtClean="0"/>
              <a:t>горного производства:</a:t>
            </a:r>
            <a:endParaRPr lang="ru-RU" sz="2800" dirty="0"/>
          </a:p>
          <a:p>
            <a:pPr marL="0" indent="-609600" algn="ctr">
              <a:buFontTx/>
              <a:buNone/>
            </a:pPr>
            <a:r>
              <a:rPr lang="ru-RU" sz="3600" dirty="0"/>
              <a:t> </a:t>
            </a:r>
            <a:r>
              <a:rPr lang="en-US" sz="3600" i="1" dirty="0"/>
              <a:t>Q=f(Q</a:t>
            </a:r>
            <a:r>
              <a:rPr lang="en-US" sz="3600" i="1" baseline="-25000" dirty="0"/>
              <a:t>c</a:t>
            </a:r>
            <a:r>
              <a:rPr lang="en-US" sz="3600" i="1" dirty="0"/>
              <a:t>, </a:t>
            </a:r>
            <a:r>
              <a:rPr lang="en-US" sz="3600" i="1" dirty="0" err="1"/>
              <a:t>Q</a:t>
            </a:r>
            <a:r>
              <a:rPr lang="en-US" sz="3600" i="1" baseline="-25000" dirty="0" err="1"/>
              <a:t>p</a:t>
            </a:r>
            <a:r>
              <a:rPr lang="en-US" sz="3600" i="1" dirty="0"/>
              <a:t>, </a:t>
            </a:r>
            <a:r>
              <a:rPr lang="en-US" sz="3600" i="1" dirty="0" err="1"/>
              <a:t>K</a:t>
            </a:r>
            <a:r>
              <a:rPr lang="en-US" sz="3600" i="1" baseline="-25000" dirty="0" err="1"/>
              <a:t>n</a:t>
            </a:r>
            <a:r>
              <a:rPr lang="en-US" sz="3600" i="1" dirty="0"/>
              <a:t>)</a:t>
            </a:r>
          </a:p>
          <a:p>
            <a:pPr marL="0" indent="-609600">
              <a:buFontTx/>
              <a:buNone/>
            </a:pPr>
            <a:r>
              <a:rPr lang="en-US" sz="2800" i="1" dirty="0" smtClean="0"/>
              <a:t>Q</a:t>
            </a:r>
            <a:r>
              <a:rPr lang="ru-RU" sz="2800" i="1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–</a:t>
            </a:r>
            <a:r>
              <a:rPr lang="ru-RU" sz="2800" dirty="0" smtClean="0"/>
              <a:t> качество </a:t>
            </a:r>
            <a:r>
              <a:rPr lang="ru-RU" sz="2800" dirty="0"/>
              <a:t>добытого полезного ископаемого;</a:t>
            </a:r>
          </a:p>
          <a:p>
            <a:pPr marL="684000" indent="-684000">
              <a:buFontTx/>
              <a:buNone/>
            </a:pPr>
            <a:r>
              <a:rPr lang="en-US" sz="2800" i="1" dirty="0" smtClean="0"/>
              <a:t>Q</a:t>
            </a:r>
            <a:r>
              <a:rPr lang="en-US" sz="2800" i="1" baseline="-25000" dirty="0" smtClean="0"/>
              <a:t>c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–</a:t>
            </a:r>
            <a:r>
              <a:rPr lang="ru-RU" sz="2800" dirty="0" smtClean="0"/>
              <a:t> качество </a:t>
            </a:r>
            <a:r>
              <a:rPr lang="ru-RU" sz="2800" dirty="0"/>
              <a:t>полезного ископаемого в </a:t>
            </a:r>
            <a:r>
              <a:rPr lang="ru-RU" sz="2800" dirty="0" smtClean="0"/>
              <a:t>промышленных контурах </a:t>
            </a:r>
            <a:r>
              <a:rPr lang="ru-RU" sz="2800" dirty="0"/>
              <a:t>карьера;</a:t>
            </a:r>
          </a:p>
          <a:p>
            <a:pPr marL="0" indent="-609600">
              <a:buFontTx/>
              <a:buNone/>
            </a:pPr>
            <a:r>
              <a:rPr lang="en-US" sz="2800" i="1" dirty="0" err="1" smtClean="0"/>
              <a:t>Q</a:t>
            </a:r>
            <a:r>
              <a:rPr lang="en-US" sz="2800" i="1" baseline="-25000" dirty="0" err="1" smtClean="0"/>
              <a:t>p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–</a:t>
            </a:r>
            <a:r>
              <a:rPr lang="ru-RU" sz="2800" dirty="0" smtClean="0"/>
              <a:t> качество </a:t>
            </a:r>
            <a:r>
              <a:rPr lang="ru-RU" sz="2800" dirty="0"/>
              <a:t>горных работ;</a:t>
            </a:r>
          </a:p>
          <a:p>
            <a:pPr marL="684000" indent="-684000">
              <a:buFontTx/>
              <a:buNone/>
            </a:pPr>
            <a:r>
              <a:rPr lang="en-US" sz="2800" i="1" dirty="0" err="1" smtClean="0"/>
              <a:t>K</a:t>
            </a:r>
            <a:r>
              <a:rPr lang="en-US" sz="2800" i="1" baseline="-25000" dirty="0" err="1" smtClean="0"/>
              <a:t>n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–</a:t>
            </a:r>
            <a:r>
              <a:rPr lang="ru-RU" sz="2800" dirty="0" smtClean="0"/>
              <a:t> показатель</a:t>
            </a:r>
            <a:r>
              <a:rPr lang="ru-RU" sz="2800" dirty="0"/>
              <a:t>, характеризующий сложность </a:t>
            </a:r>
            <a:r>
              <a:rPr lang="ru-RU" sz="2800" dirty="0" smtClean="0"/>
              <a:t>природных </a:t>
            </a:r>
            <a:r>
              <a:rPr lang="ru-RU" sz="2800" dirty="0"/>
              <a:t>условий производства горных </a:t>
            </a:r>
            <a:r>
              <a:rPr lang="ru-RU" sz="2800" dirty="0" smtClean="0"/>
              <a:t>работ.</a:t>
            </a:r>
          </a:p>
          <a:p>
            <a:pPr marL="0" indent="540000" algn="just">
              <a:buFontTx/>
              <a:buNone/>
            </a:pPr>
            <a:r>
              <a:rPr lang="ru-RU" sz="2800" dirty="0" smtClean="0"/>
              <a:t>Так как месторождения полезных ископаемых не равноценны, то и условия для формирования качества продукции не одинаковы.</a:t>
            </a: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100638" y="0"/>
            <a:ext cx="4043362" cy="4431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631055"/>
            <a:ext cx="8785225" cy="6155531"/>
          </a:xfrm>
        </p:spPr>
        <p:txBody>
          <a:bodyPr>
            <a:normAutofit/>
          </a:bodyPr>
          <a:lstStyle/>
          <a:p>
            <a:pPr marL="0" indent="540000" algn="just">
              <a:buFontTx/>
              <a:buNone/>
            </a:pPr>
            <a:r>
              <a:rPr lang="ru-RU" b="1" u="sng" dirty="0">
                <a:latin typeface="Times New Roman" pitchFamily="18" charset="0"/>
              </a:rPr>
              <a:t>Качество горных </a:t>
            </a:r>
            <a:r>
              <a:rPr lang="ru-RU" b="1" u="sng" dirty="0" smtClean="0">
                <a:latin typeface="Times New Roman" pitchFamily="18" charset="0"/>
              </a:rPr>
              <a:t>работ</a:t>
            </a:r>
            <a:r>
              <a:rPr lang="ru-RU" b="1" dirty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комплексное </a:t>
            </a:r>
            <a:r>
              <a:rPr lang="ru-RU" dirty="0" smtClean="0">
                <a:latin typeface="Times New Roman" pitchFamily="18" charset="0"/>
              </a:rPr>
              <a:t>понятие, включающее в себя технический, технологический и </a:t>
            </a:r>
            <a:r>
              <a:rPr lang="ru-RU" dirty="0">
                <a:latin typeface="Times New Roman" pitchFamily="18" charset="0"/>
              </a:rPr>
              <a:t>организационный уровень горных работ, </a:t>
            </a:r>
            <a:r>
              <a:rPr lang="ru-RU" dirty="0" smtClean="0">
                <a:latin typeface="Times New Roman" pitchFamily="18" charset="0"/>
              </a:rPr>
              <a:t>определенный </a:t>
            </a:r>
            <a:r>
              <a:rPr lang="ru-RU" dirty="0">
                <a:latin typeface="Times New Roman" pitchFamily="18" charset="0"/>
              </a:rPr>
              <a:t>степенью их соответствия </a:t>
            </a:r>
            <a:r>
              <a:rPr lang="ru-RU" dirty="0" smtClean="0">
                <a:latin typeface="Times New Roman" pitchFamily="18" charset="0"/>
              </a:rPr>
              <a:t>геологическим </a:t>
            </a:r>
            <a:r>
              <a:rPr lang="ru-RU" dirty="0">
                <a:latin typeface="Times New Roman" pitchFamily="18" charset="0"/>
              </a:rPr>
              <a:t>и горнотехническим условиям </a:t>
            </a:r>
            <a:r>
              <a:rPr lang="ru-RU" dirty="0" smtClean="0">
                <a:latin typeface="Times New Roman" pitchFamily="18" charset="0"/>
              </a:rPr>
              <a:t>разработки </a:t>
            </a:r>
            <a:r>
              <a:rPr lang="ru-RU" dirty="0">
                <a:latin typeface="Times New Roman" pitchFamily="18" charset="0"/>
              </a:rPr>
              <a:t>конкретного </a:t>
            </a:r>
            <a:r>
              <a:rPr lang="ru-RU" dirty="0" smtClean="0">
                <a:latin typeface="Times New Roman" pitchFamily="18" charset="0"/>
              </a:rPr>
              <a:t>месторождения.</a:t>
            </a:r>
          </a:p>
          <a:p>
            <a:pPr marL="0" indent="540000" algn="just">
              <a:buFontTx/>
              <a:buNone/>
            </a:pPr>
            <a:r>
              <a:rPr lang="ru-RU" dirty="0" smtClean="0">
                <a:latin typeface="Times New Roman" pitchFamily="18" charset="0"/>
              </a:rPr>
              <a:t>Показатели </a:t>
            </a:r>
            <a:r>
              <a:rPr lang="ru-RU" dirty="0">
                <a:latin typeface="Times New Roman" pitchFamily="18" charset="0"/>
              </a:rPr>
              <a:t>качества горных работ:</a:t>
            </a:r>
          </a:p>
          <a:p>
            <a:pPr marL="360000" indent="-360000" algn="just">
              <a:buFont typeface="Times New Roman" pitchFamily="18" charset="0"/>
              <a:buChar char="•"/>
            </a:pPr>
            <a:r>
              <a:rPr lang="ru-RU" dirty="0" smtClean="0">
                <a:latin typeface="Times New Roman" pitchFamily="18" charset="0"/>
              </a:rPr>
              <a:t>уровень </a:t>
            </a:r>
            <a:r>
              <a:rPr lang="ru-RU" dirty="0">
                <a:latin typeface="Times New Roman" pitchFamily="18" charset="0"/>
              </a:rPr>
              <a:t>извлечения полезного ископаемого из недр</a:t>
            </a:r>
          </a:p>
          <a:p>
            <a:pPr marL="360000" indent="-360000" algn="just">
              <a:buFont typeface="Times New Roman" pitchFamily="18" charset="0"/>
              <a:buChar char="•"/>
            </a:pPr>
            <a:r>
              <a:rPr lang="ru-RU" dirty="0" smtClean="0">
                <a:latin typeface="Times New Roman" pitchFamily="18" charset="0"/>
              </a:rPr>
              <a:t>разубоживание </a:t>
            </a:r>
            <a:r>
              <a:rPr lang="ru-RU" dirty="0">
                <a:latin typeface="Times New Roman" pitchFamily="18" charset="0"/>
              </a:rPr>
              <a:t>полезного ископаемого</a:t>
            </a:r>
          </a:p>
          <a:p>
            <a:pPr marL="360000" indent="-360000" algn="just">
              <a:buFont typeface="Times New Roman" pitchFamily="18" charset="0"/>
              <a:buChar char="•"/>
            </a:pPr>
            <a:r>
              <a:rPr lang="ru-RU" dirty="0" smtClean="0">
                <a:latin typeface="Times New Roman" pitchFamily="18" charset="0"/>
              </a:rPr>
              <a:t>степень </a:t>
            </a:r>
            <a:r>
              <a:rPr lang="ru-RU" dirty="0">
                <a:latin typeface="Times New Roman" pitchFamily="18" charset="0"/>
              </a:rPr>
              <a:t>обеспечения стабильности качества полезного </a:t>
            </a:r>
            <a:r>
              <a:rPr lang="ru-RU" dirty="0" smtClean="0">
                <a:latin typeface="Times New Roman" pitchFamily="18" charset="0"/>
              </a:rPr>
              <a:t>ископаемого </a:t>
            </a:r>
            <a:r>
              <a:rPr lang="ru-RU" dirty="0">
                <a:latin typeface="Times New Roman" pitchFamily="18" charset="0"/>
              </a:rPr>
              <a:t>в процессе его добычи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89563" y="0"/>
            <a:ext cx="3754437" cy="4431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dirty="0">
                <a:latin typeface="Times New Roman" pitchFamily="18" charset="0"/>
              </a:rPr>
              <a:t>Основные</a:t>
            </a:r>
            <a:r>
              <a:rPr lang="ru-RU" sz="2600" dirty="0">
                <a:latin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</a:rPr>
              <a:t>понятия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549275"/>
            <a:ext cx="8713788" cy="5989332"/>
          </a:xfrm>
        </p:spPr>
        <p:txBody>
          <a:bodyPr>
            <a:normAutofit fontScale="92500" lnSpcReduction="20000"/>
          </a:bodyPr>
          <a:lstStyle/>
          <a:p>
            <a:pPr marL="0" indent="540000" algn="just">
              <a:buFontTx/>
              <a:buNone/>
            </a:pPr>
            <a:r>
              <a:rPr lang="ru-RU" sz="2800" b="1" u="sng" dirty="0" smtClean="0"/>
              <a:t>Стабилизация качества полезного ископаемого</a:t>
            </a:r>
            <a:r>
              <a:rPr lang="ru-RU" sz="2800" dirty="0" smtClean="0"/>
              <a:t> составляет многостадийный процесс формирования однородного состава ископаемого при его добыче и первичной переработке.</a:t>
            </a:r>
          </a:p>
          <a:p>
            <a:pPr marL="0" indent="540000" algn="just">
              <a:buFontTx/>
              <a:buNone/>
            </a:pPr>
            <a:r>
              <a:rPr lang="ru-RU" sz="2800" dirty="0" smtClean="0"/>
              <a:t>Одним из методов стабилизации качества минерального сырья является </a:t>
            </a:r>
            <a:r>
              <a:rPr lang="ru-RU" sz="2800" b="1" u="sng" dirty="0" smtClean="0"/>
              <a:t>усреднение</a:t>
            </a:r>
            <a:r>
              <a:rPr lang="ru-RU" sz="2800" dirty="0" smtClean="0"/>
              <a:t>, которое представляет собой смешивание разнокачественного сырья в определенных пропорциях с целью  выравнивания его состава.</a:t>
            </a:r>
          </a:p>
          <a:p>
            <a:pPr marL="0" indent="540000" algn="just">
              <a:buFontTx/>
              <a:buNone/>
            </a:pPr>
            <a:r>
              <a:rPr lang="ru-RU" sz="2800" b="1" u="sng" dirty="0" smtClean="0"/>
              <a:t>Управление </a:t>
            </a:r>
            <a:r>
              <a:rPr lang="ru-RU" sz="2800" b="1" u="sng" dirty="0"/>
              <a:t>качеством продукции горного </a:t>
            </a:r>
            <a:r>
              <a:rPr lang="ru-RU" sz="2800" b="1" u="sng" dirty="0" smtClean="0"/>
              <a:t>производства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–</a:t>
            </a:r>
            <a:r>
              <a:rPr lang="ru-RU" sz="2800" dirty="0" smtClean="0"/>
              <a:t> </a:t>
            </a:r>
            <a:r>
              <a:rPr lang="ru-RU" sz="2800" dirty="0"/>
              <a:t>это совокупность технических, </a:t>
            </a:r>
            <a:r>
              <a:rPr lang="ru-RU" sz="2800" dirty="0" smtClean="0"/>
              <a:t>технолого-экономических </a:t>
            </a:r>
            <a:r>
              <a:rPr lang="ru-RU" sz="2800" dirty="0"/>
              <a:t>и организационных действий, направленных на </a:t>
            </a:r>
            <a:r>
              <a:rPr lang="ru-RU" sz="2800" dirty="0" smtClean="0"/>
              <a:t>обеспечение </a:t>
            </a:r>
            <a:r>
              <a:rPr lang="ru-RU" sz="2800" dirty="0"/>
              <a:t>в процессе горного производства как </a:t>
            </a:r>
            <a:r>
              <a:rPr lang="ru-RU" sz="2800" dirty="0" smtClean="0"/>
              <a:t>абсолютного уровня </a:t>
            </a:r>
            <a:r>
              <a:rPr lang="ru-RU" sz="2800" dirty="0"/>
              <a:t>качества продукции, так и его стабильности.</a:t>
            </a:r>
            <a:endParaRPr lang="ru-RU" sz="2800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Gold Segoe 4-3 template-template_April-17-2007">
  <a:themeElements>
    <a:clrScheme name="Gold Template Template">
      <a:dk1>
        <a:srgbClr val="000000"/>
      </a:dk1>
      <a:lt1>
        <a:srgbClr val="FFFFFF"/>
      </a:lt1>
      <a:dk2>
        <a:srgbClr val="AF8621"/>
      </a:dk2>
      <a:lt2>
        <a:srgbClr val="FFFC80"/>
      </a:lt2>
      <a:accent1>
        <a:srgbClr val="FFC000"/>
      </a:accent1>
      <a:accent2>
        <a:srgbClr val="0684A2"/>
      </a:accent2>
      <a:accent3>
        <a:srgbClr val="DF8045"/>
      </a:accent3>
      <a:accent4>
        <a:srgbClr val="919E7A"/>
      </a:accent4>
      <a:accent5>
        <a:srgbClr val="FF9929"/>
      </a:accent5>
      <a:accent6>
        <a:srgbClr val="7D3DA1"/>
      </a:accent6>
      <a:hlink>
        <a:srgbClr val="F3EB4F"/>
      </a:hlink>
      <a:folHlink>
        <a:srgbClr val="F0ED7B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TS010286722</Template>
  <TotalTime>1512</TotalTime>
  <Words>262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Gold Segoe 4-3 template-template_April-17-2007</vt:lpstr>
      <vt:lpstr>Белый текст и шрифт Courier для слайдов с кодом</vt:lpstr>
      <vt:lpstr>Исполнительная</vt:lpstr>
      <vt:lpstr>Основные понятия горной квалиметрии</vt:lpstr>
      <vt:lpstr>Основные понятия </vt:lpstr>
      <vt:lpstr>Основные понятия</vt:lpstr>
      <vt:lpstr>Основные  понятия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Горная квалиметрия</dc:title>
  <dc:creator>stewart</dc:creator>
  <cp:lastModifiedBy>Acer</cp:lastModifiedBy>
  <cp:revision>114</cp:revision>
  <dcterms:created xsi:type="dcterms:W3CDTF">2012-02-23T13:31:45Z</dcterms:created>
  <dcterms:modified xsi:type="dcterms:W3CDTF">2022-11-30T10:15:50Z</dcterms:modified>
</cp:coreProperties>
</file>